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12.11.2017</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12.11.2017</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12.11.2017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12.11.2017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12.11.2017</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sz="4800" dirty="0" smtClean="0"/>
              <a:t>Права и обавезе стоматолога</a:t>
            </a:r>
            <a:endParaRPr lang="en-US" sz="48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67403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33341" y="2286000"/>
            <a:ext cx="11058659" cy="3581400"/>
          </a:xfrm>
        </p:spPr>
        <p:txBody>
          <a:bodyPr>
            <a:normAutofit/>
          </a:bodyPr>
          <a:lstStyle/>
          <a:p>
            <a:r>
              <a:rPr lang="sr-Cyrl-RS" sz="2800" dirty="0" smtClean="0"/>
              <a:t>Стоматолог не може бити саслушан као вештак </a:t>
            </a:r>
          </a:p>
          <a:p>
            <a:r>
              <a:rPr lang="sr-Cyrl-RS" sz="2800" dirty="0" smtClean="0"/>
              <a:t>уколико је </a:t>
            </a:r>
            <a:r>
              <a:rPr lang="sr-Cyrl-RS" sz="2800" b="1" dirty="0" smtClean="0">
                <a:solidFill>
                  <a:srgbClr val="FF0000"/>
                </a:solidFill>
              </a:rPr>
              <a:t>дао исказ као сведок</a:t>
            </a:r>
            <a:r>
              <a:rPr lang="sr-Cyrl-RS" sz="2800" dirty="0" smtClean="0"/>
              <a:t>, </a:t>
            </a:r>
          </a:p>
          <a:p>
            <a:r>
              <a:rPr lang="sr-Cyrl-RS" sz="2800" dirty="0" smtClean="0"/>
              <a:t>те уколико је у </a:t>
            </a:r>
            <a:r>
              <a:rPr lang="sr-Cyrl-RS" sz="2800" b="1" dirty="0" smtClean="0">
                <a:solidFill>
                  <a:srgbClr val="FF0000"/>
                </a:solidFill>
              </a:rPr>
              <a:t>родбинским или</a:t>
            </a:r>
          </a:p>
          <a:p>
            <a:r>
              <a:rPr lang="sr-Cyrl-RS" sz="2800" b="1" dirty="0" smtClean="0">
                <a:solidFill>
                  <a:srgbClr val="FF0000"/>
                </a:solidFill>
              </a:rPr>
              <a:t> брачним односима</a:t>
            </a:r>
            <a:r>
              <a:rPr lang="sr-Cyrl-RS" sz="2800" dirty="0" smtClean="0"/>
              <a:t> са окривљеним.</a:t>
            </a:r>
            <a:endParaRPr lang="en-US" sz="2800" dirty="0"/>
          </a:p>
        </p:txBody>
      </p:sp>
    </p:spTree>
    <p:extLst>
      <p:ext uri="{BB962C8B-B14F-4D97-AF65-F5344CB8AC3E}">
        <p14:creationId xmlns:p14="http://schemas.microsoft.com/office/powerpoint/2010/main" val="3603526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90800" y="2286000"/>
            <a:ext cx="9601200" cy="3581400"/>
          </a:xfrm>
        </p:spPr>
        <p:txBody>
          <a:bodyPr/>
          <a:lstStyle/>
          <a:p>
            <a:r>
              <a:rPr lang="sr-Cyrl-RS" sz="4800" dirty="0" smtClean="0"/>
              <a:t>У правном систему стоматолог има улогу сведока, вештака и окривљеног</a:t>
            </a:r>
            <a:r>
              <a:rPr lang="sr-Cyrl-RS" dirty="0" smtClean="0"/>
              <a:t>.</a:t>
            </a:r>
            <a:endParaRPr lang="en-US" dirty="0"/>
          </a:p>
        </p:txBody>
      </p:sp>
    </p:spTree>
    <p:extLst>
      <p:ext uri="{BB962C8B-B14F-4D97-AF65-F5344CB8AC3E}">
        <p14:creationId xmlns:p14="http://schemas.microsoft.com/office/powerpoint/2010/main" val="1515396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721217" y="685800"/>
            <a:ext cx="11470783" cy="5843588"/>
          </a:xfrm>
        </p:spPr>
        <p:txBody>
          <a:bodyPr>
            <a:normAutofit/>
          </a:bodyPr>
          <a:lstStyle/>
          <a:p>
            <a:r>
              <a:rPr lang="sr-Cyrl-RS" sz="2400" dirty="0" smtClean="0"/>
              <a:t>Појављивање стоматолога </a:t>
            </a:r>
            <a:r>
              <a:rPr lang="sr-Cyrl-RS" sz="2400" b="1" dirty="0" smtClean="0">
                <a:solidFill>
                  <a:srgbClr val="FF0000"/>
                </a:solidFill>
              </a:rPr>
              <a:t>као сведока на суду </a:t>
            </a:r>
            <a:r>
              <a:rPr lang="sr-Cyrl-RS" sz="2400" dirty="0" smtClean="0"/>
              <a:t>може да закомпликује сам предмет уколико није вођене добра медицинска документација и нису обезбеђени ваљани докази.</a:t>
            </a:r>
          </a:p>
          <a:p>
            <a:r>
              <a:rPr lang="sr-Cyrl-RS" sz="2400" dirty="0" smtClean="0"/>
              <a:t>Други стручни проблем је </a:t>
            </a:r>
            <a:r>
              <a:rPr lang="sr-Cyrl-RS" sz="2400" b="1" dirty="0" smtClean="0">
                <a:solidFill>
                  <a:srgbClr val="FF0000"/>
                </a:solidFill>
              </a:rPr>
              <a:t>неуказивање помоћи</a:t>
            </a:r>
            <a:r>
              <a:rPr lang="sr-Cyrl-RS" sz="2400" dirty="0" smtClean="0"/>
              <a:t>. Немогућност адекватне терапије па чак и прве помоћи, не искључује елементарну обавезу евидентирања пацијента, давање писаног упута, а понекад и обезбеђивања транспорта. Пропусте у вези са овим суд може сматрати као </a:t>
            </a:r>
            <a:r>
              <a:rPr lang="sr-Cyrl-RS" sz="2400" dirty="0" err="1" smtClean="0"/>
              <a:t>непружање</a:t>
            </a:r>
            <a:r>
              <a:rPr lang="sr-Cyrl-RS" sz="2400" dirty="0" smtClean="0"/>
              <a:t> прве помоћи или као једнострани прекид лечења.</a:t>
            </a:r>
          </a:p>
          <a:p>
            <a:r>
              <a:rPr lang="sr-Cyrl-RS" sz="2400" dirty="0" smtClean="0"/>
              <a:t>Такође је забрањена </a:t>
            </a:r>
            <a:r>
              <a:rPr lang="sr-Cyrl-RS" sz="2400" b="1" dirty="0" smtClean="0">
                <a:solidFill>
                  <a:srgbClr val="FF0000"/>
                </a:solidFill>
              </a:rPr>
              <a:t>интерпретација и квалификација медицинских налаза </a:t>
            </a:r>
            <a:r>
              <a:rPr lang="sr-Cyrl-RS" sz="2400" dirty="0" smtClean="0"/>
              <a:t>и поступака на захтев пацијента. Она се даје </a:t>
            </a:r>
            <a:r>
              <a:rPr lang="sr-Cyrl-RS" sz="2400" b="1" dirty="0" smtClean="0">
                <a:solidFill>
                  <a:srgbClr val="FF0000"/>
                </a:solidFill>
              </a:rPr>
              <a:t>само на захтев суда.</a:t>
            </a:r>
            <a:endParaRPr lang="en-US" sz="2400" b="1" dirty="0">
              <a:solidFill>
                <a:srgbClr val="FF0000"/>
              </a:solidFill>
            </a:endParaRPr>
          </a:p>
        </p:txBody>
      </p:sp>
    </p:spTree>
    <p:extLst>
      <p:ext uri="{BB962C8B-B14F-4D97-AF65-F5344CB8AC3E}">
        <p14:creationId xmlns:p14="http://schemas.microsoft.com/office/powerpoint/2010/main" val="1881760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50006" y="2286000"/>
            <a:ext cx="11341994" cy="3581400"/>
          </a:xfrm>
        </p:spPr>
        <p:txBody>
          <a:bodyPr/>
          <a:lstStyle/>
          <a:p>
            <a:r>
              <a:rPr lang="sr-Cyrl-RS" sz="2800" dirty="0" smtClean="0"/>
              <a:t>На позив суда стоматолог је дужан да се одазове и да да тражени исказ </a:t>
            </a:r>
            <a:r>
              <a:rPr lang="sr-Cyrl-RS" sz="2800" b="1" dirty="0" smtClean="0">
                <a:solidFill>
                  <a:srgbClr val="FF0000"/>
                </a:solidFill>
              </a:rPr>
              <a:t>у писаној форми, или усмено</a:t>
            </a:r>
            <a:r>
              <a:rPr lang="sr-Cyrl-RS" sz="2800" dirty="0" smtClean="0"/>
              <a:t>, директно у записник. </a:t>
            </a:r>
          </a:p>
          <a:p>
            <a:r>
              <a:rPr lang="sr-Cyrl-RS" sz="2800" b="1" dirty="0" err="1" smtClean="0">
                <a:solidFill>
                  <a:srgbClr val="FF0000"/>
                </a:solidFill>
              </a:rPr>
              <a:t>Неодазивање</a:t>
            </a:r>
            <a:r>
              <a:rPr lang="sr-Cyrl-RS" sz="2800" b="1" dirty="0" smtClean="0">
                <a:solidFill>
                  <a:srgbClr val="FF0000"/>
                </a:solidFill>
              </a:rPr>
              <a:t> на позив суда </a:t>
            </a:r>
            <a:r>
              <a:rPr lang="sr-Cyrl-RS" sz="2800" dirty="0" smtClean="0"/>
              <a:t>без благовремене изјаве о разлозима спречености </a:t>
            </a:r>
            <a:r>
              <a:rPr lang="sr-Cyrl-RS" sz="2800" b="1" dirty="0" smtClean="0">
                <a:solidFill>
                  <a:srgbClr val="FF0000"/>
                </a:solidFill>
              </a:rPr>
              <a:t>повлачи одговорност</a:t>
            </a:r>
            <a:r>
              <a:rPr lang="sr-Cyrl-RS" sz="2800" dirty="0" smtClean="0"/>
              <a:t>.</a:t>
            </a:r>
          </a:p>
          <a:p>
            <a:endParaRPr lang="en-US" dirty="0"/>
          </a:p>
        </p:txBody>
      </p:sp>
    </p:spTree>
    <p:extLst>
      <p:ext uri="{BB962C8B-B14F-4D97-AF65-F5344CB8AC3E}">
        <p14:creationId xmlns:p14="http://schemas.microsoft.com/office/powerpoint/2010/main" val="1718117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7913" y="425450"/>
            <a:ext cx="11114087" cy="5441950"/>
          </a:xfrm>
        </p:spPr>
        <p:txBody>
          <a:bodyPr>
            <a:noAutofit/>
          </a:bodyPr>
          <a:lstStyle/>
          <a:p>
            <a:r>
              <a:rPr lang="sr-Cyrl-RS" sz="2800" b="1" dirty="0" smtClean="0">
                <a:solidFill>
                  <a:srgbClr val="FF0000"/>
                </a:solidFill>
              </a:rPr>
              <a:t>Заједнички основ за професионално вештачење је пре свега комплетна медицинска документација</a:t>
            </a:r>
            <a:r>
              <a:rPr lang="sr-Cyrl-RS" sz="2800" dirty="0" smtClean="0"/>
              <a:t>.</a:t>
            </a:r>
          </a:p>
          <a:p>
            <a:r>
              <a:rPr lang="sr-Cyrl-RS" sz="2800" dirty="0" smtClean="0"/>
              <a:t> Законске одредбе дефинишу обим и начин вођења медицински докумената, протокола пацијента, стоматолошких картона, упута, специјалистичких извештаја, утврђених дијагностичких поступака. Одговорност здравствених радника за пропусте у вођењу свих докумената је законски регулисана, а на суду се може квалификовати као </a:t>
            </a:r>
            <a:r>
              <a:rPr lang="sr-Cyrl-RS" sz="2800" b="1" dirty="0" smtClean="0">
                <a:solidFill>
                  <a:srgbClr val="FF0000"/>
                </a:solidFill>
              </a:rPr>
              <a:t>прикривање доказа</a:t>
            </a:r>
            <a:r>
              <a:rPr lang="sr-Cyrl-RS" sz="2800" dirty="0" smtClean="0"/>
              <a:t>. </a:t>
            </a:r>
          </a:p>
          <a:p>
            <a:r>
              <a:rPr lang="sr-Cyrl-RS" sz="2800" dirty="0" smtClean="0"/>
              <a:t>Проблеми настају због недовољног познавања протокола лечења и евидентирања повреда и повређених, те је често добра терапија, без ваљаног извештаја и документованих налаза, предмет претпоставки, нагађања и спора у поступку вештачења, што је </a:t>
            </a:r>
            <a:r>
              <a:rPr lang="sr-Cyrl-RS" sz="2800" b="1" dirty="0" smtClean="0">
                <a:solidFill>
                  <a:srgbClr val="FF0000"/>
                </a:solidFill>
              </a:rPr>
              <a:t>у основи недостатак доказа.</a:t>
            </a:r>
            <a:endParaRPr lang="en-US" sz="2800" b="1" dirty="0">
              <a:solidFill>
                <a:srgbClr val="FF0000"/>
              </a:solidFill>
            </a:endParaRPr>
          </a:p>
        </p:txBody>
      </p:sp>
    </p:spTree>
    <p:extLst>
      <p:ext uri="{BB962C8B-B14F-4D97-AF65-F5344CB8AC3E}">
        <p14:creationId xmlns:p14="http://schemas.microsoft.com/office/powerpoint/2010/main" val="2473402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90800" y="2286000"/>
            <a:ext cx="9601200" cy="3581400"/>
          </a:xfrm>
        </p:spPr>
        <p:txBody>
          <a:bodyPr>
            <a:normAutofit/>
          </a:bodyPr>
          <a:lstStyle/>
          <a:p>
            <a:r>
              <a:rPr lang="sr-Cyrl-RS" sz="3200" dirty="0" smtClean="0"/>
              <a:t>До 2010. године вештачење се могло поверити свим стоматолозима.</a:t>
            </a:r>
          </a:p>
          <a:p>
            <a:endParaRPr lang="sr-Cyrl-RS" sz="3200" dirty="0" smtClean="0"/>
          </a:p>
          <a:p>
            <a:r>
              <a:rPr lang="sr-Cyrl-RS" sz="3200" dirty="0" smtClean="0"/>
              <a:t>Данас се оно додељује </a:t>
            </a:r>
            <a:r>
              <a:rPr lang="sr-Cyrl-RS" sz="3200" b="1" dirty="0" smtClean="0">
                <a:solidFill>
                  <a:srgbClr val="FF0000"/>
                </a:solidFill>
              </a:rPr>
              <a:t>сталним судским вештацима</a:t>
            </a:r>
            <a:r>
              <a:rPr lang="sr-Cyrl-RS" sz="3200" dirty="0" smtClean="0"/>
              <a:t>, који су изабрани након конкурса Министарства правде.</a:t>
            </a:r>
            <a:endParaRPr lang="en-US" sz="3200" dirty="0"/>
          </a:p>
        </p:txBody>
      </p:sp>
    </p:spTree>
    <p:extLst>
      <p:ext uri="{BB962C8B-B14F-4D97-AF65-F5344CB8AC3E}">
        <p14:creationId xmlns:p14="http://schemas.microsoft.com/office/powerpoint/2010/main" val="3560493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84856" y="836613"/>
            <a:ext cx="11007144" cy="5030787"/>
          </a:xfrm>
        </p:spPr>
        <p:txBody>
          <a:bodyPr>
            <a:noAutofit/>
          </a:bodyPr>
          <a:lstStyle/>
          <a:p>
            <a:r>
              <a:rPr lang="sr-Cyrl-RS" sz="2400" dirty="0" smtClean="0"/>
              <a:t>Уколико је </a:t>
            </a:r>
            <a:r>
              <a:rPr lang="sr-Cyrl-RS" sz="2400" b="1" dirty="0" smtClean="0">
                <a:solidFill>
                  <a:srgbClr val="FF0000"/>
                </a:solidFill>
              </a:rPr>
              <a:t>оптужени стоматолог</a:t>
            </a:r>
            <a:r>
              <a:rPr lang="sr-Cyrl-RS" sz="2400" dirty="0" smtClean="0"/>
              <a:t>, протокол Комисијског прегледа налаже његово присуство.</a:t>
            </a:r>
          </a:p>
          <a:p>
            <a:r>
              <a:rPr lang="sr-Cyrl-RS" sz="2400" dirty="0" smtClean="0"/>
              <a:t>Позив за присуство даје се у облику препорученог писма. На суду се често дешава да оптужени стоматолог изјави да није био позван на преглед. </a:t>
            </a:r>
          </a:p>
          <a:p>
            <a:r>
              <a:rPr lang="sr-Cyrl-RS" sz="2400" b="1" dirty="0" smtClean="0">
                <a:solidFill>
                  <a:srgbClr val="FF0000"/>
                </a:solidFill>
              </a:rPr>
              <a:t>Сврха прегледа је да се утврди чињенично стање и да се да шанса оптуженом да оправда своје поступке и лечење. </a:t>
            </a:r>
          </a:p>
          <a:p>
            <a:r>
              <a:rPr lang="sr-Cyrl-RS" sz="2400" dirty="0" smtClean="0"/>
              <a:t>Такође је чест случај да пацијент да исказ који оптужује. Разлог за то може бити недовољно разумевање стручне проблематике, или жеља да се спор добије. Овакви искази често су резултат неетичких савета или исказа других стоматолога које је пацијент посећивао. Овакви искази, без извештаја тих стоматолога, могу се сматрати клеветом и не треба их узимати у обзир.</a:t>
            </a:r>
            <a:endParaRPr lang="en-US" sz="2400" dirty="0"/>
          </a:p>
        </p:txBody>
      </p:sp>
    </p:spTree>
    <p:extLst>
      <p:ext uri="{BB962C8B-B14F-4D97-AF65-F5344CB8AC3E}">
        <p14:creationId xmlns:p14="http://schemas.microsoft.com/office/powerpoint/2010/main" val="2499818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90800" y="1223963"/>
            <a:ext cx="9601200" cy="4643437"/>
          </a:xfrm>
        </p:spPr>
        <p:txBody>
          <a:bodyPr>
            <a:normAutofit/>
          </a:bodyPr>
          <a:lstStyle/>
          <a:p>
            <a:r>
              <a:rPr lang="sr-Cyrl-RS" sz="2400" dirty="0" err="1" smtClean="0"/>
              <a:t>Судскомедицински</a:t>
            </a:r>
            <a:r>
              <a:rPr lang="sr-Cyrl-RS" sz="2400" dirty="0" smtClean="0"/>
              <a:t> вештак се током вештачења у судници налази у средишту сукоба заинтересованих страна. Односи страна у спору често су злонамерни, а </a:t>
            </a:r>
            <a:r>
              <a:rPr lang="sr-Cyrl-RS" sz="2400" b="1" dirty="0" smtClean="0">
                <a:solidFill>
                  <a:srgbClr val="FF0000"/>
                </a:solidFill>
              </a:rPr>
              <a:t>борба се води свим могућим допуштеним средствима.</a:t>
            </a:r>
            <a:endParaRPr lang="en-US" sz="2400" b="1" dirty="0">
              <a:solidFill>
                <a:srgbClr val="FF0000"/>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734873" y="3387143"/>
            <a:ext cx="5911403" cy="3097369"/>
          </a:xfrm>
          <a:prstGeom prst="rect">
            <a:avLst/>
          </a:prstGeom>
          <a:noFill/>
        </p:spPr>
      </p:pic>
    </p:spTree>
    <p:extLst>
      <p:ext uri="{BB962C8B-B14F-4D97-AF65-F5344CB8AC3E}">
        <p14:creationId xmlns:p14="http://schemas.microsoft.com/office/powerpoint/2010/main" val="2452945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Зато вештак мора да испуњава следеће услове:</a:t>
            </a:r>
            <a:endParaRPr lang="en-US" sz="3600" dirty="0"/>
          </a:p>
        </p:txBody>
      </p:sp>
      <p:sp>
        <p:nvSpPr>
          <p:cNvPr id="3" name="Content Placeholder 2"/>
          <p:cNvSpPr>
            <a:spLocks noGrp="1"/>
          </p:cNvSpPr>
          <p:nvPr>
            <p:ph idx="1"/>
          </p:nvPr>
        </p:nvSpPr>
        <p:spPr>
          <a:xfrm>
            <a:off x="862885" y="1764405"/>
            <a:ext cx="11165983" cy="4919729"/>
          </a:xfrm>
        </p:spPr>
        <p:txBody>
          <a:bodyPr>
            <a:noAutofit/>
          </a:bodyPr>
          <a:lstStyle/>
          <a:p>
            <a:r>
              <a:rPr lang="sr-Cyrl-RS" sz="2400" b="1" dirty="0" smtClean="0">
                <a:solidFill>
                  <a:srgbClr val="FF0000"/>
                </a:solidFill>
              </a:rPr>
              <a:t>Висок степен етичности и стручни морал</a:t>
            </a:r>
            <a:r>
              <a:rPr lang="sr-Cyrl-RS" sz="2400" dirty="0" smtClean="0"/>
              <a:t>. То подразумева свест о одговорности и </a:t>
            </a:r>
            <a:r>
              <a:rPr lang="sr-Cyrl-RS" sz="2400" dirty="0" err="1" smtClean="0"/>
              <a:t>самокритичност</a:t>
            </a:r>
            <a:r>
              <a:rPr lang="sr-Cyrl-RS" sz="2400" dirty="0" smtClean="0"/>
              <a:t>. Веома је важна самоконтрола у односу на све притиске којима је изложен (омаловажавање, потцењивање, дискредитација његове стручности и сл.) </a:t>
            </a:r>
          </a:p>
          <a:p>
            <a:r>
              <a:rPr lang="sr-Cyrl-RS" sz="2400" b="1" dirty="0" smtClean="0">
                <a:solidFill>
                  <a:srgbClr val="FF0000"/>
                </a:solidFill>
              </a:rPr>
              <a:t>Стоматолошка и медицинска знања.</a:t>
            </a:r>
            <a:r>
              <a:rPr lang="sr-Cyrl-RS" sz="2400" dirty="0" smtClean="0"/>
              <a:t> Вештак се може упуштати у вештачења само из проблематике коју добро познаје. Најопаснији су вештаци који мало знају а тога нису свесни. Тиме доводе у питање своју етичност, јер поверена вештачења не могу да изврше до краја или их извршавају нетачно.</a:t>
            </a:r>
          </a:p>
          <a:p>
            <a:r>
              <a:rPr lang="sr-Cyrl-RS" sz="2400" b="1" dirty="0" smtClean="0">
                <a:solidFill>
                  <a:srgbClr val="FF0000"/>
                </a:solidFill>
              </a:rPr>
              <a:t>Познавање основних принципа вештачења</a:t>
            </a:r>
            <a:r>
              <a:rPr lang="sr-Cyrl-RS" sz="2400" dirty="0" smtClean="0"/>
              <a:t>. Комуникација лекара и њихов речник треба прилагодити особама у судници, јер су различитог степена образовања и лаици су у медицини и стоматологији.</a:t>
            </a:r>
            <a:endParaRPr lang="en-US" sz="2400" dirty="0"/>
          </a:p>
        </p:txBody>
      </p:sp>
    </p:spTree>
    <p:extLst>
      <p:ext uri="{BB962C8B-B14F-4D97-AF65-F5344CB8AC3E}">
        <p14:creationId xmlns:p14="http://schemas.microsoft.com/office/powerpoint/2010/main" val="293610312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72</TotalTime>
  <Words>586</Words>
  <Application>Microsoft Office PowerPoint</Application>
  <PresentationFormat>Widescreen</PresentationFormat>
  <Paragraphs>26</Paragraphs>
  <Slides>10</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10</vt:i4>
      </vt:variant>
    </vt:vector>
  </HeadingPairs>
  <TitlesOfParts>
    <vt:vector size="12" baseType="lpstr">
      <vt:lpstr>Franklin Gothic Book</vt:lpstr>
      <vt:lpstr>Crop</vt:lpstr>
      <vt:lpstr>Права и обавезе стоматолога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Зато вештак мора да испуњава следеће услове:</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Права и обавезе стоматолога</dc:title>
  <dc:creator>Suzana Matejic</dc:creator>
  <cp:lastModifiedBy>Suzana Matejic</cp:lastModifiedBy>
  <cp:revision>7</cp:revision>
  <dcterms:created xsi:type="dcterms:W3CDTF">2017-11-12T07:36:17Z</dcterms:created>
  <dcterms:modified xsi:type="dcterms:W3CDTF">2017-11-12T08:48:22Z</dcterms:modified>
</cp:coreProperties>
</file>