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12.11.2017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12.11.2017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12.11.2017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12.11.2017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12.11.2017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12.11.2017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12.11.2017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12.11.2017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12.11.2017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12.11.2017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12.11.2017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12.11.2017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ПРАВНИ ОСНОВ ЗА СТОМАТОЛОШКУ ИНТЕРВЕНЦИЈУ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782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7" y="864108"/>
            <a:ext cx="7914901" cy="5120640"/>
          </a:xfrm>
        </p:spPr>
        <p:txBody>
          <a:bodyPr>
            <a:normAutofit fontScale="92500" lnSpcReduction="10000"/>
          </a:bodyPr>
          <a:lstStyle/>
          <a:p>
            <a:r>
              <a:rPr lang="sr-Cyrl-RS" sz="2800" dirty="0" smtClean="0"/>
              <a:t>Додатни правни моменат који треба истаћи је </a:t>
            </a:r>
            <a:r>
              <a:rPr lang="sr-Cyrl-RS" sz="2800" b="1" dirty="0" smtClean="0">
                <a:solidFill>
                  <a:srgbClr val="FF0000"/>
                </a:solidFill>
              </a:rPr>
              <a:t>једнострани прекид лечења</a:t>
            </a:r>
            <a:r>
              <a:rPr lang="sr-Cyrl-RS" sz="2800" dirty="0" smtClean="0"/>
              <a:t>. </a:t>
            </a:r>
          </a:p>
          <a:p>
            <a:r>
              <a:rPr lang="sr-Cyrl-RS" sz="2800" dirty="0" smtClean="0"/>
              <a:t>Он може потећи од било које стране.</a:t>
            </a:r>
          </a:p>
          <a:p>
            <a:r>
              <a:rPr lang="sr-Cyrl-RS" sz="2800" dirty="0" smtClean="0"/>
              <a:t> Стоматолог не мора знати да реши одређене компликације лечења, али мора обезбедити упут за дијагностику и лечење на адекватном месту. </a:t>
            </a:r>
          </a:p>
          <a:p>
            <a:r>
              <a:rPr lang="sr-Cyrl-RS" sz="2800" dirty="0" smtClean="0"/>
              <a:t>Такође је присутна појава да пацијент настави лечење на неком другом месту. </a:t>
            </a:r>
          </a:p>
          <a:p>
            <a:r>
              <a:rPr lang="sr-Cyrl-RS" sz="2800" dirty="0" smtClean="0"/>
              <a:t>У првом случају постоји </a:t>
            </a:r>
            <a:r>
              <a:rPr lang="sr-Cyrl-RS" sz="2800" b="1" dirty="0" smtClean="0">
                <a:solidFill>
                  <a:srgbClr val="FF0000"/>
                </a:solidFill>
              </a:rPr>
              <a:t>одговорност за нечињење</a:t>
            </a:r>
            <a:r>
              <a:rPr lang="sr-Cyrl-RS" sz="2800" dirty="0" smtClean="0"/>
              <a:t>, док у другом случају постоји одговорност само ако се утврди да су </a:t>
            </a:r>
            <a:r>
              <a:rPr lang="sr-Cyrl-RS" sz="2800" b="1" dirty="0" smtClean="0">
                <a:solidFill>
                  <a:srgbClr val="FF0000"/>
                </a:solidFill>
              </a:rPr>
              <a:t>претходна интервенција и лечење допринели трајном погоршању здравственог стања</a:t>
            </a:r>
            <a:r>
              <a:rPr lang="sr-Cyrl-R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55687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/>
              <a:t>Многи стоматолошки захвати у устима представљају </a:t>
            </a:r>
            <a:r>
              <a:rPr lang="sr-Cyrl-RS" sz="2800" dirty="0" err="1" smtClean="0"/>
              <a:t>инвазивну</a:t>
            </a:r>
            <a:r>
              <a:rPr lang="sr-Cyrl-RS" sz="2800" dirty="0" smtClean="0"/>
              <a:t> медицинску меру, коју могу предузети само </a:t>
            </a:r>
            <a:r>
              <a:rPr lang="sr-Cyrl-RS" sz="2800" b="1" dirty="0" smtClean="0">
                <a:solidFill>
                  <a:srgbClr val="FF0000"/>
                </a:solidFill>
              </a:rPr>
              <a:t>квалификовани стоматолози са положеним стручним испитом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284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b="1" dirty="0" smtClean="0">
                <a:solidFill>
                  <a:srgbClr val="FF0000"/>
                </a:solidFill>
              </a:rPr>
              <a:t>Обезбеђивање доказа</a:t>
            </a:r>
            <a:r>
              <a:rPr lang="sr-Cyrl-RS" sz="2800" dirty="0" smtClean="0"/>
              <a:t> је можда најбитнији предуслов за утврђивање одговорности у спору – од протокола лечења, специјалистичких извештаја, рендгенских снимака, фотографија, до </a:t>
            </a:r>
            <a:r>
              <a:rPr lang="sr-Cyrl-RS" sz="2800" dirty="0" err="1" smtClean="0"/>
              <a:t>протетских</a:t>
            </a:r>
            <a:r>
              <a:rPr lang="sr-Cyrl-RS" sz="2800" dirty="0" smtClean="0"/>
              <a:t> радова, гипсаних модела итд.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1849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/>
              <a:t>Да би стоматолошка и </a:t>
            </a:r>
            <a:r>
              <a:rPr lang="sr-Cyrl-RS" sz="2800" dirty="0" err="1" smtClean="0"/>
              <a:t>протетска</a:t>
            </a:r>
            <a:r>
              <a:rPr lang="sr-Cyrl-RS" sz="2800" dirty="0" smtClean="0"/>
              <a:t> интервенција била професионално легитимна и правно допуштена, морају се стећи три битна услова:</a:t>
            </a:r>
          </a:p>
          <a:p>
            <a:r>
              <a:rPr lang="sr-Cyrl-RS" sz="2800" b="1" dirty="0" smtClean="0">
                <a:solidFill>
                  <a:srgbClr val="FF0000"/>
                </a:solidFill>
              </a:rPr>
              <a:t>Медицинска индикација</a:t>
            </a:r>
          </a:p>
          <a:p>
            <a:r>
              <a:rPr lang="sr-Cyrl-RS" sz="2800" b="1" dirty="0" smtClean="0">
                <a:solidFill>
                  <a:srgbClr val="FF0000"/>
                </a:solidFill>
              </a:rPr>
              <a:t>Пристанак обавештеног пацијента</a:t>
            </a:r>
          </a:p>
          <a:p>
            <a:r>
              <a:rPr lang="sr-Cyrl-RS" sz="2800" b="1" dirty="0" smtClean="0">
                <a:solidFill>
                  <a:srgbClr val="FF0000"/>
                </a:solidFill>
              </a:rPr>
              <a:t>Поступање лекара по правилима струке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331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7" y="231820"/>
            <a:ext cx="7979295" cy="6516710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Индикација за рад подразумева </a:t>
            </a:r>
            <a:r>
              <a:rPr lang="sr-Cyrl-RS" sz="2400" b="1" dirty="0" smtClean="0">
                <a:solidFill>
                  <a:srgbClr val="FF0000"/>
                </a:solidFill>
              </a:rPr>
              <a:t>констатацију здравственог стања зуба пре стоматолошке терапије. </a:t>
            </a:r>
            <a:r>
              <a:rPr lang="sr-Cyrl-RS" sz="2400" dirty="0" smtClean="0"/>
              <a:t>Техничке и стручне могућности терапије опредељују стоматолога за избор терапије.</a:t>
            </a:r>
          </a:p>
          <a:p>
            <a:r>
              <a:rPr lang="sr-Cyrl-RS" sz="2400" b="1" dirty="0" smtClean="0">
                <a:solidFill>
                  <a:srgbClr val="0070C0"/>
                </a:solidFill>
              </a:rPr>
              <a:t>Зуб може бити здрав зуб, оболео </a:t>
            </a:r>
            <a:r>
              <a:rPr lang="sr-Cyrl-RS" sz="2400" b="1" dirty="0" err="1" smtClean="0">
                <a:solidFill>
                  <a:srgbClr val="0070C0"/>
                </a:solidFill>
              </a:rPr>
              <a:t>нелечен</a:t>
            </a:r>
            <a:r>
              <a:rPr lang="sr-Cyrl-RS" sz="2400" b="1" dirty="0" smtClean="0">
                <a:solidFill>
                  <a:srgbClr val="0070C0"/>
                </a:solidFill>
              </a:rPr>
              <a:t>, лечен са постојањем рецидива, оболео као последица некоректног лечења и здрав излечен зуб.</a:t>
            </a:r>
          </a:p>
          <a:p>
            <a:r>
              <a:rPr lang="sr-Cyrl-RS" sz="2400" dirty="0" smtClean="0"/>
              <a:t> Само здрави зуби и дефинитивно излечени зуби могу бити укључени у </a:t>
            </a:r>
            <a:r>
              <a:rPr lang="sr-Cyrl-RS" sz="2400" dirty="0" err="1" smtClean="0"/>
              <a:t>протетски</a:t>
            </a:r>
            <a:r>
              <a:rPr lang="sr-Cyrl-RS" sz="2400" dirty="0" smtClean="0"/>
              <a:t> рад. Често општа обољења могу утицати на комплексност приступа при стоматолошком лечењу. Зато је битно да пацијент попуни </a:t>
            </a:r>
            <a:r>
              <a:rPr lang="sr-Cyrl-RS" sz="2400" b="1" dirty="0" err="1" smtClean="0">
                <a:solidFill>
                  <a:srgbClr val="FF0000"/>
                </a:solidFill>
              </a:rPr>
              <a:t>анамнестички</a:t>
            </a:r>
            <a:r>
              <a:rPr lang="sr-Cyrl-RS" sz="2400" b="1" dirty="0" smtClean="0">
                <a:solidFill>
                  <a:srgbClr val="FF0000"/>
                </a:solidFill>
              </a:rPr>
              <a:t> картон о општим обољењима</a:t>
            </a:r>
            <a:r>
              <a:rPr lang="sr-Cyrl-RS" sz="2400" dirty="0" smtClean="0"/>
              <a:t>.</a:t>
            </a:r>
          </a:p>
          <a:p>
            <a:r>
              <a:rPr lang="sr-Cyrl-RS" sz="2400" dirty="0" smtClean="0"/>
              <a:t> Тиме се може избећи арбитража у судском спору, избегава се могућност тврдње пацијента да није питан или тврдње стоматолога да му није речено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8278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4572"/>
            <a:ext cx="94144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867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8" y="450761"/>
            <a:ext cx="7315200" cy="613034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Пристанак обавештеног пацијента. </a:t>
            </a:r>
          </a:p>
          <a:p>
            <a:r>
              <a:rPr lang="sr-Cyrl-RS" sz="2400" b="1" dirty="0" smtClean="0">
                <a:solidFill>
                  <a:srgbClr val="FF0000"/>
                </a:solidFill>
              </a:rPr>
              <a:t>Сматра се да је пацијент обавештен о поступку рада давањем свог писаног пристанка. </a:t>
            </a:r>
          </a:p>
          <a:p>
            <a:r>
              <a:rPr lang="sr-Cyrl-RS" sz="2400" b="1" dirty="0" smtClean="0">
                <a:solidFill>
                  <a:srgbClr val="0070C0"/>
                </a:solidFill>
              </a:rPr>
              <a:t>Уобичајена је пракса усмени пристанак???</a:t>
            </a:r>
          </a:p>
          <a:p>
            <a:r>
              <a:rPr lang="sr-Cyrl-RS" sz="2400" dirty="0" smtClean="0"/>
              <a:t>Сматра се да пацијент својим пристанком на интервенцију подразумева да прихвата све последице и да је обавештен о свим могућим компликацијама, боловима, контроли и значају тих контрола.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69426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8" y="360608"/>
            <a:ext cx="7315200" cy="5624140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Често се говори о правима пацијента а обавезе се не истичу. </a:t>
            </a:r>
          </a:p>
          <a:p>
            <a:r>
              <a:rPr lang="sr-Cyrl-RS" sz="2800" dirty="0" smtClean="0"/>
              <a:t> Многи спорови настају због немарног односа пацијената према лекарским саветима (током лечења или периодичних контаката) </a:t>
            </a:r>
          </a:p>
          <a:p>
            <a:r>
              <a:rPr lang="sr-Cyrl-RS" sz="2800" b="1" dirty="0" smtClean="0">
                <a:solidFill>
                  <a:srgbClr val="FF0000"/>
                </a:solidFill>
              </a:rPr>
              <a:t>То може довести до компликација које правници и пацијенти сматрају грешкама???.</a:t>
            </a:r>
          </a:p>
          <a:p>
            <a:r>
              <a:rPr lang="sr-Cyrl-RS" sz="2800" dirty="0" smtClean="0"/>
              <a:t> Зато је важно да пацијент да свој </a:t>
            </a:r>
            <a:r>
              <a:rPr lang="sr-Cyrl-RS" sz="2800" b="1" dirty="0" smtClean="0">
                <a:solidFill>
                  <a:srgbClr val="FF0000"/>
                </a:solidFill>
              </a:rPr>
              <a:t>потписани пристанак на лечење</a:t>
            </a:r>
            <a:r>
              <a:rPr lang="sr-Cyrl-RS" sz="2800" dirty="0" smtClean="0"/>
              <a:t>, јер тиме потврђује да је обавештен и о позитивним и негативним последицама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352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7" y="864108"/>
            <a:ext cx="8030811" cy="5120640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Поступање лекара по правилима струке</a:t>
            </a:r>
          </a:p>
          <a:p>
            <a:r>
              <a:rPr lang="sr-Cyrl-RS" sz="2800" b="1" dirty="0" smtClean="0">
                <a:solidFill>
                  <a:srgbClr val="FF0000"/>
                </a:solidFill>
              </a:rPr>
              <a:t>Стоматолог је дужан да прати напредак науке, да се усавршава и да примењује стандарде који су важећи</a:t>
            </a:r>
            <a:r>
              <a:rPr lang="sr-Cyrl-RS" sz="2800" dirty="0" smtClean="0"/>
              <a:t>. </a:t>
            </a:r>
          </a:p>
          <a:p>
            <a:r>
              <a:rPr lang="sr-Cyrl-RS" sz="2800" dirty="0" smtClean="0"/>
              <a:t>Уколико неке методе не примењује, а могуће их је примењивати, о томе треба да обавести пацијента.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99763690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40</TotalTime>
  <Words>447</Words>
  <Application>Microsoft Office PowerPoint</Application>
  <PresentationFormat>Widescreen</PresentationFormat>
  <Paragraphs>27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Corbel</vt:lpstr>
      <vt:lpstr>Wingdings 2</vt:lpstr>
      <vt:lpstr>Frame</vt:lpstr>
      <vt:lpstr>ПРАВНИ ОСНОВ ЗА СТОМАТОЛОШКУ ИНТЕРВЕНЦИЈУ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ПРАВНИ ОСНОВ ЗА СТОМАТОЛОШКУ ИНТЕРВЕНЦИЈУ</dc:title>
  <dc:creator>Suzana Matejic</dc:creator>
  <cp:lastModifiedBy>Suzana Matejic</cp:lastModifiedBy>
  <cp:revision>5</cp:revision>
  <dcterms:created xsi:type="dcterms:W3CDTF">2017-11-12T08:56:15Z</dcterms:created>
  <dcterms:modified xsi:type="dcterms:W3CDTF">2017-11-12T09:36:41Z</dcterms:modified>
</cp:coreProperties>
</file>